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7"/>
  </p:notesMasterIdLst>
  <p:sldIdLst>
    <p:sldId id="256" r:id="rId2"/>
    <p:sldId id="257" r:id="rId3"/>
    <p:sldId id="258" r:id="rId4"/>
    <p:sldId id="366" r:id="rId5"/>
    <p:sldId id="348" r:id="rId6"/>
    <p:sldId id="259" r:id="rId7"/>
    <p:sldId id="395" r:id="rId8"/>
    <p:sldId id="260" r:id="rId9"/>
    <p:sldId id="367" r:id="rId10"/>
    <p:sldId id="368" r:id="rId11"/>
    <p:sldId id="365" r:id="rId12"/>
    <p:sldId id="384" r:id="rId13"/>
    <p:sldId id="383" r:id="rId14"/>
    <p:sldId id="370" r:id="rId15"/>
    <p:sldId id="292" r:id="rId16"/>
    <p:sldId id="331" r:id="rId17"/>
    <p:sldId id="332" r:id="rId18"/>
    <p:sldId id="354" r:id="rId19"/>
    <p:sldId id="355" r:id="rId20"/>
    <p:sldId id="333" r:id="rId21"/>
    <p:sldId id="385" r:id="rId22"/>
    <p:sldId id="386" r:id="rId23"/>
    <p:sldId id="393" r:id="rId24"/>
    <p:sldId id="293" r:id="rId25"/>
    <p:sldId id="387" r:id="rId26"/>
    <p:sldId id="388" r:id="rId27"/>
    <p:sldId id="392" r:id="rId28"/>
    <p:sldId id="389" r:id="rId29"/>
    <p:sldId id="394" r:id="rId30"/>
    <p:sldId id="325" r:id="rId31"/>
    <p:sldId id="327" r:id="rId32"/>
    <p:sldId id="328" r:id="rId33"/>
    <p:sldId id="382" r:id="rId34"/>
    <p:sldId id="275" r:id="rId35"/>
    <p:sldId id="350" r:id="rId36"/>
  </p:sldIdLst>
  <p:sldSz cx="18288000" cy="10287000"/>
  <p:notesSz cx="6858000" cy="9144000"/>
  <p:embeddedFontLst>
    <p:embeddedFont>
      <p:font typeface="Calibri" panose="020F0502020204030204" pitchFamily="34" charset="0"/>
      <p:regular r:id="rId38"/>
      <p:bold r:id="rId39"/>
      <p:italic r:id="rId40"/>
      <p:boldItalic r:id="rId41"/>
    </p:embeddedFont>
    <p:embeddedFont>
      <p:font typeface="Consolas" panose="020B0609020204030204" pitchFamily="49" charset="0"/>
      <p:regular r:id="rId42"/>
      <p:bold r:id="rId43"/>
      <p:italic r:id="rId44"/>
      <p:boldItalic r:id="rId45"/>
    </p:embeddedFont>
    <p:embeddedFont>
      <p:font typeface="Gidole" panose="02000503000000000000" pitchFamily="50" charset="0"/>
      <p:regular r:id="rId46"/>
    </p:embeddedFont>
    <p:embeddedFont>
      <p:font typeface="League Spartan" panose="020B0604020202020204" charset="0"/>
      <p:regular r:id="rId47"/>
    </p:embeddedFont>
    <p:embeddedFont>
      <p:font typeface="Open Sans Extra Bold" panose="020B0604020202020204" charset="0"/>
      <p:regular r:id="rId48"/>
    </p:embeddedFont>
    <p:embeddedFont>
      <p:font typeface="Roboto Mono" pitchFamily="2" charset="0"/>
      <p:regular r:id="rId49"/>
      <p:bold r:id="rId50"/>
      <p:italic r:id="rId51"/>
      <p:boldItalic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258"/>
            <p14:sldId id="366"/>
            <p14:sldId id="348"/>
            <p14:sldId id="259"/>
            <p14:sldId id="395"/>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Frequentist and Bayesian" id="{BBAFED29-4DBF-4FEB-A66D-7E63C237DD17}">
          <p14:sldIdLst>
            <p14:sldId id="293"/>
            <p14:sldId id="387"/>
            <p14:sldId id="388"/>
            <p14:sldId id="392"/>
            <p14:sldId id="389"/>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8463" autoAdjust="0"/>
  </p:normalViewPr>
  <p:slideViewPr>
    <p:cSldViewPr>
      <p:cViewPr varScale="1">
        <p:scale>
          <a:sx n="55" d="100"/>
          <a:sy n="55" d="100"/>
        </p:scale>
        <p:origin x="1117" y="53"/>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s>
</file>

<file path=ppt/media/image1.png>
</file>

<file path=ppt/media/image10.jpg>
</file>

<file path=ppt/media/image11.png>
</file>

<file path=ppt/media/image12.png>
</file>

<file path=ppt/media/image13.svg>
</file>

<file path=ppt/media/image14.gif>
</file>

<file path=ppt/media/image15.gif>
</file>

<file path=ppt/media/image16.gif>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8/25/2020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456296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instructions on next slide.</a:t>
            </a:r>
          </a:p>
          <a:p>
            <a:r>
              <a:rPr lang="en-US" dirty="0"/>
              <a:t>Ask if anyone knows what formula to use for this.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in our analysis of air conditioning &amp; prices, again the confidence interval is not included with the </a:t>
            </a:r>
            <a:r>
              <a:rPr lang="en-US" dirty="0" err="1"/>
              <a:t>ToolPak</a:t>
            </a:r>
            <a:r>
              <a:rPr lang="en-US" dirty="0"/>
              <a:t> so we will have to crunch these numbers ourselves. </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will begin to take what we’ve learned about our sample data, and how sample means behave, and put those together to start making inferences about a population based on a sample.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check my blog post</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41930039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15096746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05968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5.gi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6.gif"/></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hyperlink" Target="https://georgejmount.com/why-excel-is-the-best-way-to-learn-data-analytics/"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density function </a:t>
            </a:r>
            <a:r>
              <a:rPr lang="en-US" sz="3600" dirty="0">
                <a:solidFill>
                  <a:srgbClr val="000000"/>
                </a:solidFill>
                <a:latin typeface="Gidole" panose="020B0604020202020204" charset="0"/>
                <a:ea typeface="Roboto Mono" pitchFamily="2" charset="0"/>
              </a:rPr>
              <a:t>: tells us what percent of values we expect to find within a given interval of a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2% of values ranging between 34 and 42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386638"/>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central-limit.xlsx</a:t>
            </a:r>
          </a:p>
          <a:p>
            <a:pPr marL="346710" lvl="1"/>
            <a:endParaRPr lang="en-US" sz="3000" dirty="0">
              <a:solidFill>
                <a:srgbClr val="000000"/>
              </a:solidFill>
              <a:latin typeface="Gidole" panose="020B0604020202020204" charset="0"/>
            </a:endParaRPr>
          </a:p>
          <a:p>
            <a:pPr marL="346710" lvl="1"/>
            <a:r>
              <a:rPr lang="en-US" sz="3000" dirty="0">
                <a:solidFill>
                  <a:srgbClr val="000000"/>
                </a:solidFill>
                <a:latin typeface="Gidole" panose="020B0604020202020204" charset="0"/>
              </a:rPr>
              <a:t>	First: </a:t>
            </a:r>
          </a:p>
          <a:p>
            <a:pPr marL="346710" lvl="1"/>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resulting frequency distribution as a histogram. </a:t>
            </a:r>
          </a:p>
          <a:p>
            <a:pPr marL="803910" lvl="2"/>
            <a:endParaRPr lang="en-US" sz="3000" dirty="0">
              <a:solidFill>
                <a:srgbClr val="000000"/>
              </a:solidFill>
              <a:latin typeface="Gidole" panose="020B0604020202020204" charset="0"/>
            </a:endParaRPr>
          </a:p>
          <a:p>
            <a:pPr marL="803910" lvl="2"/>
            <a:r>
              <a:rPr lang="en-US" sz="30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0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0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76998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05800" y="266700"/>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CONDITIONAL PROBABILITY</a:t>
            </a:r>
          </a:p>
        </p:txBody>
      </p:sp>
    </p:spTree>
    <p:extLst>
      <p:ext uri="{BB962C8B-B14F-4D97-AF65-F5344CB8AC3E}">
        <p14:creationId xmlns:p14="http://schemas.microsoft.com/office/powerpoint/2010/main" val="2483458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727949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Frequentist versus Bayesian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1937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2"/>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20038" y="3316520"/>
            <a:ext cx="5905084" cy="386830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026" name="Picture 2" descr="Why Excel is the best way to learn data analytics">
            <a:extLst>
              <a:ext uri="{FF2B5EF4-FFF2-40B4-BE49-F238E27FC236}">
                <a16:creationId xmlns:a16="http://schemas.microsoft.com/office/drawing/2014/main" id="{2A46BAE1-3A3F-4F18-8F6F-0064A271A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5067" y="529500"/>
            <a:ext cx="15517866" cy="87288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A7B29EA-0864-4FBA-BC63-163742581338}"/>
              </a:ext>
            </a:extLst>
          </p:cNvPr>
          <p:cNvSpPr txBox="1"/>
          <p:nvPr/>
        </p:nvSpPr>
        <p:spPr>
          <a:xfrm>
            <a:off x="50840" y="9749700"/>
            <a:ext cx="9906000" cy="461665"/>
          </a:xfrm>
          <a:prstGeom prst="rect">
            <a:avLst/>
          </a:prstGeom>
          <a:noFill/>
        </p:spPr>
        <p:txBody>
          <a:bodyPr wrap="square" rtlCol="0">
            <a:spAutoFit/>
          </a:bodyPr>
          <a:lstStyle/>
          <a:p>
            <a:r>
              <a:rPr lang="en-US" sz="2400" dirty="0">
                <a:latin typeface="Gidole" panose="02000503000000000000" pitchFamily="50" charset="0"/>
                <a:hlinkClick r:id="rId5"/>
              </a:rPr>
              <a:t>https://georgejmount.com/why-excel-is-the-best-way-to-learn-data-analytics/</a:t>
            </a:r>
            <a:r>
              <a:rPr lang="en-US" sz="2400" dirty="0">
                <a:latin typeface="Gidole" panose="02000503000000000000" pitchFamily="50" charset="0"/>
              </a:rPr>
              <a:t>  </a:t>
            </a:r>
          </a:p>
        </p:txBody>
      </p:sp>
    </p:spTree>
    <p:extLst>
      <p:ext uri="{BB962C8B-B14F-4D97-AF65-F5344CB8AC3E}">
        <p14:creationId xmlns:p14="http://schemas.microsoft.com/office/powerpoint/2010/main" val="1377836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1779</TotalTime>
  <Words>2221</Words>
  <Application>Microsoft Office PowerPoint</Application>
  <PresentationFormat>Custom</PresentationFormat>
  <Paragraphs>196</Paragraphs>
  <Slides>35</Slides>
  <Notes>32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Consolas</vt:lpstr>
      <vt:lpstr>Arial</vt:lpstr>
      <vt:lpstr>Calibri</vt:lpstr>
      <vt:lpstr>League Spartan Bold</vt:lpstr>
      <vt:lpstr>Roboto Mono</vt:lpstr>
      <vt:lpstr>Gidole Bold</vt:lpstr>
      <vt:lpstr>Gidole</vt:lpstr>
      <vt:lpstr>League Spartan</vt:lpstr>
      <vt:lpstr>League Spartan Italics</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cp:lastModifiedBy>
  <cp:revision>181</cp:revision>
  <dcterms:created xsi:type="dcterms:W3CDTF">2006-08-16T00:00:00Z</dcterms:created>
  <dcterms:modified xsi:type="dcterms:W3CDTF">2020-08-25T16:19:46Z</dcterms:modified>
  <dc:identifier>DADurESpNu8</dc:identifier>
</cp:coreProperties>
</file>

<file path=docProps/thumbnail.jpeg>
</file>